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1268" r:id="rId3"/>
    <p:sldId id="1222" r:id="rId4"/>
    <p:sldId id="1283" r:id="rId5"/>
    <p:sldId id="1302" r:id="rId6"/>
    <p:sldId id="1284" r:id="rId7"/>
    <p:sldId id="1285" r:id="rId8"/>
    <p:sldId id="1286" r:id="rId9"/>
    <p:sldId id="1287" r:id="rId10"/>
    <p:sldId id="1288" r:id="rId11"/>
    <p:sldId id="1289" r:id="rId12"/>
    <p:sldId id="1292" r:id="rId13"/>
    <p:sldId id="1330" r:id="rId14"/>
    <p:sldId id="1324" r:id="rId15"/>
    <p:sldId id="1293" r:id="rId16"/>
    <p:sldId id="1294" r:id="rId17"/>
    <p:sldId id="1329" r:id="rId18"/>
    <p:sldId id="1315" r:id="rId19"/>
    <p:sldId id="1311" r:id="rId20"/>
    <p:sldId id="1312" r:id="rId21"/>
    <p:sldId id="1313" r:id="rId22"/>
    <p:sldId id="1316" r:id="rId23"/>
    <p:sldId id="1317" r:id="rId24"/>
    <p:sldId id="1318" r:id="rId25"/>
    <p:sldId id="1328" r:id="rId26"/>
    <p:sldId id="1319" r:id="rId27"/>
    <p:sldId id="1320" r:id="rId28"/>
    <p:sldId id="1321" r:id="rId29"/>
    <p:sldId id="1322" r:id="rId30"/>
    <p:sldId id="1323" r:id="rId31"/>
    <p:sldId id="1295" r:id="rId32"/>
    <p:sldId id="1326" r:id="rId33"/>
    <p:sldId id="1296" r:id="rId34"/>
    <p:sldId id="1297" r:id="rId35"/>
    <p:sldId id="1298" r:id="rId36"/>
    <p:sldId id="1327" r:id="rId37"/>
    <p:sldId id="1314" r:id="rId38"/>
    <p:sldId id="1281" r:id="rId39"/>
    <p:sldId id="1282" r:id="rId40"/>
    <p:sldId id="1235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 decimal because we have 10 fingers,</a:t>
            </a:r>
            <a:r>
              <a:rPr lang="en-US" baseline="0" dirty="0" smtClean="0"/>
              <a:t> or 10 different things we can use to count with.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0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50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https://commons.wikimedia.org/wiki/File:ASCII-Table-wide.svg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04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https://commons.wikimedia.org/wiki/File:ASCII-Table-wide.svg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07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http://www.publicdomainpictures.net/view-image.php?image=87454&amp;picture=cat</a:t>
            </a:r>
          </a:p>
          <a:p>
            <a:r>
              <a:rPr lang="en-US" dirty="0" smtClean="0"/>
              <a:t>http://www.publicdomainpictures.net/view-image.php?image=192231&amp;picture=puppy-dog-on-white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84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22 – Binary (and More)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do the same with 10110 in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8900000">
            <a:off x="-23454" y="3170432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04922" y="3236227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253841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652" y="5705320"/>
            <a:ext cx="888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Binary uses 2 digits, so our base isn’t 10, but…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2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4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16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98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to Decimal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2: Enter Binary Number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3: Multiply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4: Add 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221815"/>
              </p:ext>
            </p:extLst>
          </p:nvPr>
        </p:nvGraphicFramePr>
        <p:xfrm>
          <a:off x="1045953" y="4220198"/>
          <a:ext cx="5628223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187314"/>
              </p:ext>
            </p:extLst>
          </p:nvPr>
        </p:nvGraphicFramePr>
        <p:xfrm>
          <a:off x="1045953" y="4220198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21422"/>
              </p:ext>
            </p:extLst>
          </p:nvPr>
        </p:nvGraphicFramePr>
        <p:xfrm>
          <a:off x="1045953" y="5409013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512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128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19672" y="5973858"/>
            <a:ext cx="5304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128 </a:t>
            </a:r>
            <a:r>
              <a:rPr lang="en-US" sz="2800" dirty="0" smtClean="0">
                <a:solidFill>
                  <a:prstClr val="black"/>
                </a:solidFill>
              </a:rPr>
              <a:t>+ 0 + 0 + 0 + 8 + 4 + 0 + 1 = </a:t>
            </a:r>
            <a:r>
              <a:rPr lang="en-US" sz="2800" dirty="0" smtClean="0">
                <a:solidFill>
                  <a:prstClr val="black"/>
                </a:solidFill>
              </a:rPr>
              <a:t>141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0703" y="4143281"/>
            <a:ext cx="1593131" cy="1826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</a:t>
            </a:r>
            <a:endParaRPr lang="en-US" sz="32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0010 1010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863979"/>
            <a:ext cx="40152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Longer binary numbers are often broken into blocks of four digits for the sake of readability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421930" y="4826524"/>
            <a:ext cx="1376313" cy="60711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41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= 4+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+1        = 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= 8+4+2+1      = 15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42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0010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1010 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42</a:t>
            </a:r>
            <a:endParaRPr lang="en-US" sz="32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 = 128+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128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06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to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885140"/>
            <a:ext cx="8229600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2: Compare decimal to highest  binary value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3: If binary value is smaller, put a 1 there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800" dirty="0" smtClean="0"/>
              <a:t>		 subtract the value from the decimal number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4: Repeat until 0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484287"/>
              </p:ext>
            </p:extLst>
          </p:nvPr>
        </p:nvGraphicFramePr>
        <p:xfrm>
          <a:off x="1196784" y="4656296"/>
          <a:ext cx="5326563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652293"/>
                <a:gridCol w="652293"/>
                <a:gridCol w="518260"/>
                <a:gridCol w="518260"/>
                <a:gridCol w="518260"/>
                <a:gridCol w="453726"/>
                <a:gridCol w="453726"/>
                <a:gridCol w="453726"/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25963" y="4175279"/>
            <a:ext cx="2892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Convert </a:t>
            </a:r>
            <a:r>
              <a:rPr lang="en-US" sz="2400" dirty="0" smtClean="0">
                <a:solidFill>
                  <a:prstClr val="black"/>
                </a:solidFill>
              </a:rPr>
              <a:t>163 </a:t>
            </a:r>
            <a:r>
              <a:rPr lang="en-US" sz="2400" dirty="0" smtClean="0">
                <a:solidFill>
                  <a:prstClr val="black"/>
                </a:solidFill>
              </a:rPr>
              <a:t>to binary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7326" y="5984092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163-128 = 35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7911" y="5984092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35-32 = 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3012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3-2=1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3638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1-1=0</a:t>
            </a:r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299684"/>
              </p:ext>
            </p:extLst>
          </p:nvPr>
        </p:nvGraphicFramePr>
        <p:xfrm>
          <a:off x="2484735" y="5448776"/>
          <a:ext cx="117055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5182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08928"/>
              </p:ext>
            </p:extLst>
          </p:nvPr>
        </p:nvGraphicFramePr>
        <p:xfrm>
          <a:off x="5604805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871994"/>
              </p:ext>
            </p:extLst>
          </p:nvPr>
        </p:nvGraphicFramePr>
        <p:xfrm>
          <a:off x="6069621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89941" y="4618090"/>
            <a:ext cx="1593131" cy="127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357604"/>
              </p:ext>
            </p:extLst>
          </p:nvPr>
        </p:nvGraphicFramePr>
        <p:xfrm>
          <a:off x="3640642" y="5448776"/>
          <a:ext cx="196416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0502"/>
                <a:gridCol w="461220"/>
                <a:gridCol w="461220"/>
                <a:gridCol w="4612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033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1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    = 1001 (or 8+1)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   = 0001 1011 (or 16+8+2+1)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   = 0100 0100 (or 64+4)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  = 1101 1000 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128+64+16+8)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  = 1111 1111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128+64+32+16+8+4+2+1)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6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Tips and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ome “sanity checking” rules for conversions: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Binary can only be 1 or 0</a:t>
            </a:r>
          </a:p>
          <a:p>
            <a:pPr marL="914400" lvl="1" indent="-514350"/>
            <a:r>
              <a:rPr lang="en-US" dirty="0" smtClean="0"/>
              <a:t>If you get “2” of something, it’s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Odd numbers </a:t>
            </a:r>
            <a:r>
              <a:rPr lang="en-US" u="sng" dirty="0" smtClean="0"/>
              <a:t>must</a:t>
            </a:r>
            <a:r>
              <a:rPr lang="en-US" dirty="0" smtClean="0"/>
              <a:t> have a 1 in the ones column</a:t>
            </a:r>
          </a:p>
          <a:p>
            <a:pPr marL="914400" lvl="1" indent="-514350"/>
            <a:r>
              <a:rPr lang="en-US" dirty="0" smtClean="0"/>
              <a:t>Why?  (And what’s the rule for even numbers?)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Each column’s value is the sum of </a:t>
            </a:r>
            <a:r>
              <a:rPr lang="en-US" u="sng" dirty="0" smtClean="0"/>
              <a:t>all</a:t>
            </a:r>
            <a:r>
              <a:rPr lang="en-US" dirty="0" smtClean="0"/>
              <a:t> of the previous columns (to the right) plus one</a:t>
            </a:r>
          </a:p>
          <a:p>
            <a:pPr marL="914400" lvl="1" indent="-514350"/>
            <a:r>
              <a:rPr lang="en-US" dirty="0" smtClean="0"/>
              <a:t>In decimal, what column comes after 999?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812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3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Division: Floats and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Floats (decimals) and integers (whole numbers) behave in two different ways in Python</a:t>
            </a:r>
          </a:p>
          <a:p>
            <a:pPr lvl="1"/>
            <a:r>
              <a:rPr lang="en-US" dirty="0" smtClean="0"/>
              <a:t>And in many other programming languages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Biggest difference is how division works</a:t>
            </a:r>
          </a:p>
          <a:p>
            <a:pPr lvl="1"/>
            <a:r>
              <a:rPr lang="en-US" dirty="0" smtClean="0"/>
              <a:t>Python 3 automatically performs </a:t>
            </a:r>
            <a:r>
              <a:rPr lang="en-US" dirty="0"/>
              <a:t>decimal </a:t>
            </a:r>
            <a:r>
              <a:rPr lang="en-US" dirty="0" smtClean="0"/>
              <a:t>division</a:t>
            </a:r>
          </a:p>
          <a:p>
            <a:pPr lvl="2"/>
            <a:r>
              <a:rPr lang="en-US" sz="2800" dirty="0" smtClean="0"/>
              <a:t>Have to explicitly call integer division</a:t>
            </a:r>
          </a:p>
          <a:p>
            <a:pPr lvl="1"/>
            <a:r>
              <a:rPr lang="en-US" dirty="0" smtClean="0"/>
              <a:t>Floats also automatically perform decimal division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1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  <a:p>
            <a:pPr lvl="1"/>
            <a:r>
              <a:rPr lang="en-US" dirty="0"/>
              <a:t>Creating</a:t>
            </a:r>
          </a:p>
          <a:p>
            <a:pPr lvl="1"/>
            <a:r>
              <a:rPr lang="en-US" dirty="0"/>
              <a:t>Accessing</a:t>
            </a:r>
          </a:p>
          <a:p>
            <a:pPr lvl="1"/>
            <a:r>
              <a:rPr lang="en-US" dirty="0" smtClean="0"/>
              <a:t>Manipulating</a:t>
            </a:r>
          </a:p>
          <a:p>
            <a:pPr lvl="1"/>
            <a:r>
              <a:rPr lang="en-US" dirty="0" smtClean="0"/>
              <a:t>Methods</a:t>
            </a:r>
            <a:endParaRPr lang="en-US" dirty="0"/>
          </a:p>
          <a:p>
            <a:r>
              <a:rPr lang="en-US" dirty="0"/>
              <a:t>Dictionaries vs Lists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393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3.0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4.0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66022" y="4150629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66022" y="5169303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2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base 10, some numbers are approximated:</a:t>
            </a:r>
          </a:p>
          <a:p>
            <a:pPr lvl="1"/>
            <a:r>
              <a:rPr lang="en-US" dirty="0" smtClean="0"/>
              <a:t>0.66666666666666666666666667…</a:t>
            </a:r>
          </a:p>
          <a:p>
            <a:pPr lvl="1"/>
            <a:r>
              <a:rPr lang="en-US" dirty="0" smtClean="0"/>
              <a:t>3.14159265358979323846264338328…</a:t>
            </a:r>
          </a:p>
          <a:p>
            <a:r>
              <a:rPr lang="en-US" dirty="0" smtClean="0"/>
              <a:t>The same is true for base 2</a:t>
            </a:r>
          </a:p>
          <a:p>
            <a:pPr lvl="1"/>
            <a:r>
              <a:rPr lang="en-US" dirty="0" smtClean="0"/>
              <a:t>0.00011001100110011001100… (0.1 in base 10)</a:t>
            </a:r>
          </a:p>
          <a:p>
            <a:r>
              <a:rPr lang="en-US" dirty="0" smtClean="0"/>
              <a:t>This leads to rounding errors with floats</a:t>
            </a:r>
          </a:p>
          <a:p>
            <a:pPr lvl="1"/>
            <a:r>
              <a:rPr lang="en-US" b="1" dirty="0" smtClean="0"/>
              <a:t>General rule</a:t>
            </a:r>
            <a:r>
              <a:rPr lang="en-US" dirty="0" smtClean="0"/>
              <a:t>: Don’t compare floats for equality after you’ve done division on them!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15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9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ASCII is how text is represented in computers</a:t>
            </a:r>
          </a:p>
          <a:p>
            <a:pPr lvl="1"/>
            <a:r>
              <a:rPr lang="en-US" dirty="0" smtClean="0"/>
              <a:t>Just like binary is how numbers are represented</a:t>
            </a:r>
          </a:p>
          <a:p>
            <a:pPr lvl="3"/>
            <a:endParaRPr lang="en-US" dirty="0"/>
          </a:p>
          <a:p>
            <a:r>
              <a:rPr lang="en-US" dirty="0" smtClean="0"/>
              <a:t>In ASCII, every character has a unique,  individual numerical code</a:t>
            </a:r>
          </a:p>
          <a:p>
            <a:pPr lvl="1"/>
            <a:r>
              <a:rPr lang="en-US" dirty="0" smtClean="0"/>
              <a:t>Lowercase and uppercase characters are separate</a:t>
            </a:r>
          </a:p>
          <a:p>
            <a:pPr lvl="1"/>
            <a:r>
              <a:rPr lang="en-US" dirty="0" smtClean="0"/>
              <a:t>Codes go from 0 to 127</a:t>
            </a:r>
          </a:p>
          <a:p>
            <a:pPr lvl="2"/>
            <a:r>
              <a:rPr lang="en-US" sz="2800" dirty="0" smtClean="0"/>
              <a:t>Why 127?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193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610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9362"/>
            <a:ext cx="7620000" cy="50673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 flipH="1">
            <a:off x="876693" y="1381677"/>
            <a:ext cx="2460396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94236" y="523788"/>
            <a:ext cx="1498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“control” characters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3337089" y="1381677"/>
            <a:ext cx="161198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378517" y="5786737"/>
            <a:ext cx="15291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symbols &amp; numbers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949071" y="1381677"/>
            <a:ext cx="1570553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981462" y="523787"/>
            <a:ext cx="148982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uppercase letters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6530620" y="1381677"/>
            <a:ext cx="1698978" cy="4394235"/>
          </a:xfrm>
          <a:prstGeom prst="roundRect">
            <a:avLst>
              <a:gd name="adj" fmla="val 593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581477" y="5786737"/>
            <a:ext cx="16116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lowercase letters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39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values of the ASCII characters are used when comparing strings together</a:t>
            </a:r>
          </a:p>
          <a:p>
            <a:pPr lvl="1"/>
            <a:r>
              <a:rPr lang="en-US" dirty="0" smtClean="0"/>
              <a:t>Which can lead to some “weird” results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"cat" &lt; "dog"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"cat" &lt; "Dog"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"DOG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&lt; "dog"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5810891" y="4216767"/>
            <a:ext cx="3328544" cy="2291947"/>
            <a:chOff x="5810891" y="4216767"/>
            <a:chExt cx="3328544" cy="22919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0891" y="4737665"/>
              <a:ext cx="1123554" cy="1250152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934445" y="4978021"/>
              <a:ext cx="52290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&lt;</a:t>
              </a:r>
              <a:endParaRPr lang="en-US" sz="44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2780" y="4216767"/>
              <a:ext cx="1686655" cy="2291947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Images </a:t>
            </a:r>
            <a:r>
              <a:rPr lang="en-US" sz="900" dirty="0" smtClean="0"/>
              <a:t>from </a:t>
            </a:r>
            <a:r>
              <a:rPr lang="en-US" sz="900" dirty="0"/>
              <a:t>publicdomainpictures.net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9664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Comparing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Gets even more complex when you start adding in numbers and symbols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"2" &lt; "one"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"good?" &lt; "good!"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"UK" &lt; "U.K."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1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2849" cy="4517689"/>
          </a:xfrm>
        </p:spPr>
        <p:txBody>
          <a:bodyPr/>
          <a:lstStyle/>
          <a:p>
            <a:r>
              <a:rPr lang="en-US" dirty="0" smtClean="0"/>
              <a:t>To avoid (some) of these issues: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Always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.lower() </a:t>
            </a:r>
            <a:r>
              <a:rPr lang="en-US" dirty="0" smtClean="0"/>
              <a:t>for comparing strings</a:t>
            </a:r>
          </a:p>
          <a:p>
            <a:r>
              <a:rPr lang="en-US" dirty="0" smtClean="0"/>
              <a:t>Pay attention to symbols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spaces, hyphens, punctuation, etc.</a:t>
            </a:r>
            <a:endParaRPr lang="en-US" i="1" dirty="0" smtClean="0"/>
          </a:p>
          <a:p>
            <a:pPr lvl="1"/>
            <a:r>
              <a:rPr lang="en-US" dirty="0" smtClean="0"/>
              <a:t>Either remove them, or keep as part of the order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277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Characters to ASCII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convert between ASCII characters and their values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takes in a </a:t>
            </a:r>
            <a:r>
              <a:rPr lang="en-US" u="sng" dirty="0" smtClean="0"/>
              <a:t>single</a:t>
            </a:r>
            <a:r>
              <a:rPr lang="en-US" dirty="0" smtClean="0"/>
              <a:t> character, and returns its ASCII value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takes in an integer, </a:t>
            </a:r>
            <a:br>
              <a:rPr lang="en-US" dirty="0" smtClean="0"/>
            </a:br>
            <a:r>
              <a:rPr lang="en-US" dirty="0" smtClean="0"/>
              <a:t>and returns its ASCII character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12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40478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(65)</a:t>
            </a:r>
          </a:p>
          <a:p>
            <a:pPr marL="457200" lvl="1" indent="0">
              <a:buNone/>
            </a:pP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5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chr</a:t>
            </a:r>
            <a:r>
              <a:rPr lang="en-US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(65+32)</a:t>
            </a:r>
          </a:p>
          <a:p>
            <a:pPr marL="457200" lvl="1" indent="0">
              <a:buNone/>
            </a:pPr>
            <a:r>
              <a:rPr lang="en-US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ord('?')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63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ord("d")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ord("e")</a:t>
            </a:r>
          </a:p>
          <a:p>
            <a:pPr marL="457200" lvl="1" indent="0">
              <a:buNone/>
            </a:pPr>
            <a:r>
              <a:rPr lang="nn-NO" sz="25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101</a:t>
            </a:r>
            <a:endParaRPr lang="en-US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250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“Short Circuit” Evaluation</a:t>
            </a:r>
          </a:p>
        </p:txBody>
      </p:sp>
    </p:spTree>
    <p:extLst>
      <p:ext uri="{BB962C8B-B14F-4D97-AF65-F5344CB8AC3E}">
        <p14:creationId xmlns:p14="http://schemas.microsoft.com/office/powerpoint/2010/main" val="371208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Complex </a:t>
            </a:r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6689" y="542894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isn’t strictly true!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64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tries to be efficient (</a:t>
            </a:r>
            <a:r>
              <a:rPr lang="en-US" i="1" dirty="0" smtClean="0"/>
              <a:t>i.e.</a:t>
            </a:r>
            <a:r>
              <a:rPr lang="en-US" dirty="0" smtClean="0"/>
              <a:t>, lazy), and so it won’t do any more work than necessary</a:t>
            </a:r>
          </a:p>
          <a:p>
            <a:pPr lvl="1"/>
            <a:r>
              <a:rPr lang="en-US" dirty="0" smtClean="0"/>
              <a:t>If the remainder of an expression won’t change the outcome, Python doesn’t look at it</a:t>
            </a:r>
          </a:p>
          <a:p>
            <a:pPr lvl="1"/>
            <a:r>
              <a:rPr lang="en-US" dirty="0" smtClean="0"/>
              <a:t>This is called “short circuiting”</a:t>
            </a:r>
          </a:p>
          <a:p>
            <a:r>
              <a:rPr lang="en-US" dirty="0" smtClean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” statements short circuit </a:t>
            </a:r>
            <a:r>
              <a:rPr lang="en-US" dirty="0" smtClean="0"/>
              <a:t>as soon as an expression </a:t>
            </a:r>
            <a:r>
              <a:rPr lang="en-US" dirty="0"/>
              <a:t>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dirty="0" smtClean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/>
              <a:t>” statements short circuit </a:t>
            </a:r>
            <a:r>
              <a:rPr lang="en-US" dirty="0" smtClean="0"/>
              <a:t>as soon as an expression </a:t>
            </a:r>
            <a:r>
              <a:rPr lang="en-US" dirty="0"/>
              <a:t>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2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 </a:t>
            </a:r>
            <a:r>
              <a:rPr lang="en-US" dirty="0"/>
              <a:t>won’t 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2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(b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won’t </a:t>
            </a:r>
            <a:r>
              <a:rPr lang="en-US" dirty="0"/>
              <a:t>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4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can lead to “new” errors in old code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True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# Variables b and c not defined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False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name 'b' is not defined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016020" y="3352997"/>
            <a:ext cx="28176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Python stopped at the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”, so it never saw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43580" y="3629320"/>
            <a:ext cx="2922309" cy="6975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53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Languages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5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“Levels” of 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Machine Code (lowest level)</a:t>
            </a:r>
          </a:p>
          <a:p>
            <a:pPr lvl="1"/>
            <a:r>
              <a:rPr lang="en-US" sz="2400" dirty="0" smtClean="0"/>
              <a:t>Code that the computer can directly execute</a:t>
            </a:r>
          </a:p>
          <a:p>
            <a:pPr lvl="1"/>
            <a:r>
              <a:rPr lang="en-US" sz="2400" dirty="0" smtClean="0"/>
              <a:t>Binary (0 or 1)</a:t>
            </a:r>
          </a:p>
          <a:p>
            <a:r>
              <a:rPr lang="en-US" sz="2800" dirty="0" smtClean="0"/>
              <a:t>Low Level Language</a:t>
            </a:r>
          </a:p>
          <a:p>
            <a:pPr lvl="1"/>
            <a:r>
              <a:rPr lang="en-US" sz="2400" dirty="0" smtClean="0"/>
              <a:t>Interacts with the hardware of the computer</a:t>
            </a:r>
          </a:p>
          <a:p>
            <a:pPr lvl="1"/>
            <a:r>
              <a:rPr lang="en-US" sz="2400" dirty="0" smtClean="0"/>
              <a:t>Assembly language</a:t>
            </a:r>
          </a:p>
          <a:p>
            <a:r>
              <a:rPr lang="en-US" sz="2800" dirty="0" smtClean="0"/>
              <a:t>High Level Language</a:t>
            </a:r>
          </a:p>
          <a:p>
            <a:pPr lvl="1"/>
            <a:r>
              <a:rPr lang="en-US" sz="2400" dirty="0" smtClean="0"/>
              <a:t>Compiled or interpreted into machine code</a:t>
            </a:r>
          </a:p>
          <a:p>
            <a:pPr lvl="1"/>
            <a:r>
              <a:rPr lang="en-US" sz="2400" dirty="0" smtClean="0"/>
              <a:t>Java, C++, Python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9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Compilation vs Interpretation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Compiler</a:t>
            </a:r>
          </a:p>
          <a:p>
            <a:pPr lvl="1"/>
            <a:r>
              <a:rPr lang="en-US" dirty="0" smtClean="0"/>
              <a:t>A complex computer program that takes another program and translates it into machine language</a:t>
            </a:r>
          </a:p>
          <a:p>
            <a:pPr lvl="1"/>
            <a:r>
              <a:rPr lang="en-US" dirty="0" smtClean="0"/>
              <a:t>Compilation takes longer, but programs run faster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Interpreter</a:t>
            </a:r>
          </a:p>
          <a:p>
            <a:pPr lvl="1"/>
            <a:r>
              <a:rPr lang="en-US" dirty="0" smtClean="0"/>
              <a:t>Simulates a computer that can understand a high level language</a:t>
            </a:r>
          </a:p>
          <a:p>
            <a:pPr lvl="1"/>
            <a:r>
              <a:rPr lang="en-US" dirty="0" smtClean="0"/>
              <a:t>Allows programming “on the fly”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9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understand how data is represented </a:t>
            </a:r>
            <a:br>
              <a:rPr lang="en-US" dirty="0" smtClean="0"/>
            </a:br>
            <a:r>
              <a:rPr lang="en-US" dirty="0" smtClean="0"/>
              <a:t>and stored in </a:t>
            </a:r>
            <a:r>
              <a:rPr lang="en-US" dirty="0" smtClean="0"/>
              <a:t>memory</a:t>
            </a:r>
          </a:p>
          <a:p>
            <a:pPr lvl="1"/>
            <a:r>
              <a:rPr lang="en-US" sz="3200" dirty="0" smtClean="0"/>
              <a:t>Binary numbers</a:t>
            </a:r>
          </a:p>
          <a:p>
            <a:pPr lvl="2"/>
            <a:r>
              <a:rPr lang="en-US" sz="3200" dirty="0" smtClean="0"/>
              <a:t>Floating point errors</a:t>
            </a:r>
          </a:p>
          <a:p>
            <a:pPr lvl="1"/>
            <a:r>
              <a:rPr lang="en-US" sz="3600" dirty="0"/>
              <a:t>ASCII </a:t>
            </a:r>
            <a:r>
              <a:rPr lang="en-US" sz="3600" dirty="0" smtClean="0"/>
              <a:t>values</a:t>
            </a:r>
            <a:endParaRPr lang="en-US" sz="3600" dirty="0" smtClean="0"/>
          </a:p>
          <a:p>
            <a:pPr lvl="3"/>
            <a:endParaRPr lang="en-US" dirty="0" smtClean="0"/>
          </a:p>
          <a:p>
            <a:r>
              <a:rPr lang="en-US" dirty="0"/>
              <a:t>To see the benefits of short circuit evaluation</a:t>
            </a:r>
          </a:p>
          <a:p>
            <a:r>
              <a:rPr lang="en-US" dirty="0" smtClean="0"/>
              <a:t>To learn about other programming languages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98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Homework 6 out on Blackboard</a:t>
            </a:r>
          </a:p>
          <a:p>
            <a:pPr lvl="1"/>
            <a:r>
              <a:rPr lang="en-US" dirty="0" smtClean="0"/>
              <a:t>Homework due </a:t>
            </a:r>
            <a:r>
              <a:rPr lang="en-US" dirty="0"/>
              <a:t>Friday, April </a:t>
            </a:r>
            <a:r>
              <a:rPr lang="en-US" dirty="0" smtClean="0"/>
              <a:t>28th </a:t>
            </a:r>
            <a:r>
              <a:rPr lang="en-US" dirty="0"/>
              <a:t>@ 8:59:59 </a:t>
            </a:r>
            <a:r>
              <a:rPr lang="en-US" dirty="0" smtClean="0"/>
              <a:t>PM</a:t>
            </a:r>
          </a:p>
          <a:p>
            <a:r>
              <a:rPr lang="en-US" dirty="0" smtClean="0"/>
              <a:t>Project 3 will be out Saturday</a:t>
            </a:r>
          </a:p>
          <a:p>
            <a:pPr lvl="1"/>
            <a:r>
              <a:rPr lang="en-US" dirty="0" smtClean="0"/>
              <a:t>Also going to be on recursion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Final exam is Friday, May 19th from 6 to 8 PM</a:t>
            </a:r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4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73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store all information (code, text, images, sound,) as a binary representation</a:t>
            </a:r>
          </a:p>
          <a:p>
            <a:pPr lvl="1"/>
            <a:r>
              <a:rPr lang="en-US" dirty="0" smtClean="0"/>
              <a:t>“Binary” means only two parts: 0 and 1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Specific formats for each file help the computer know what type of item/object it is</a:t>
            </a:r>
          </a:p>
          <a:p>
            <a:pPr lvl="3"/>
            <a:endParaRPr lang="en-US" dirty="0"/>
          </a:p>
          <a:p>
            <a:r>
              <a:rPr lang="en-US" dirty="0" smtClean="0"/>
              <a:t>But why use binary?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05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vs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use decimal numbers?</a:t>
            </a:r>
          </a:p>
          <a:p>
            <a:pPr lvl="1"/>
            <a:r>
              <a:rPr lang="en-US" dirty="0" smtClean="0"/>
              <a:t>Ones, tens, hundreds, thousands, etc. </a:t>
            </a:r>
          </a:p>
          <a:p>
            <a:pPr lvl="3"/>
            <a:endParaRPr lang="en-US" dirty="0"/>
          </a:p>
          <a:p>
            <a:r>
              <a:rPr lang="en-US" dirty="0" smtClean="0"/>
              <a:t>But computers don’t have fingers…</a:t>
            </a:r>
          </a:p>
          <a:p>
            <a:pPr lvl="1"/>
            <a:r>
              <a:rPr lang="en-US" dirty="0" smtClean="0"/>
              <a:t>What do they have instead?</a:t>
            </a:r>
          </a:p>
          <a:p>
            <a:endParaRPr lang="en-US" dirty="0" smtClean="0"/>
          </a:p>
          <a:p>
            <a:r>
              <a:rPr lang="en-US" dirty="0" smtClean="0"/>
              <a:t>They only have two states: “on” and “off”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47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represent a number like 50,932?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 rot="18900000">
            <a:off x="193122" y="2953856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65082" y="3103875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121489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878" y="5560936"/>
            <a:ext cx="534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Decimal uses 10 digits, so…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 2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30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900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0000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50000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------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   50932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36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Decimal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67490" y="1851320"/>
          <a:ext cx="8009020" cy="3299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804"/>
                <a:gridCol w="1601804"/>
                <a:gridCol w="1601804"/>
                <a:gridCol w="1601804"/>
                <a:gridCol w="1601804"/>
              </a:tblGrid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4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3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2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1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0</a:t>
                      </a:r>
                      <a:endParaRPr lang="en-US" sz="4000" baseline="30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60000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6768" y="5403501"/>
            <a:ext cx="7550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</a:rPr>
              <a:t>60000+7000+400+90+3 = 67493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1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27045</TotalTime>
  <Words>1600</Words>
  <Application>Microsoft Office PowerPoint</Application>
  <PresentationFormat>On-screen Show (4:3)</PresentationFormat>
  <Paragraphs>440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22 – Binary (and More)</vt:lpstr>
      <vt:lpstr>Last Class We Covered</vt:lpstr>
      <vt:lpstr>Any Questions from Last Time?</vt:lpstr>
      <vt:lpstr>Today’s Objectives</vt:lpstr>
      <vt:lpstr>Binary Numbers</vt:lpstr>
      <vt:lpstr>Binary Numbers</vt:lpstr>
      <vt:lpstr>Decimal vs Binary</vt:lpstr>
      <vt:lpstr>Decimal Example</vt:lpstr>
      <vt:lpstr>Another Decimal Example</vt:lpstr>
      <vt:lpstr>Binary Example</vt:lpstr>
      <vt:lpstr>Binary to Decimal Conversion</vt:lpstr>
      <vt:lpstr>Exercise: Converting From Binary</vt:lpstr>
      <vt:lpstr>Exercise: Converting From Binary</vt:lpstr>
      <vt:lpstr>Decimal to Binary Conversion</vt:lpstr>
      <vt:lpstr>Converting to Binary</vt:lpstr>
      <vt:lpstr>Converting to Binary</vt:lpstr>
      <vt:lpstr>Binary Tips and Tricks</vt:lpstr>
      <vt:lpstr>Floating Point Errors</vt:lpstr>
      <vt:lpstr>Division: Floats and Integers</vt:lpstr>
      <vt:lpstr>Division Examples</vt:lpstr>
      <vt:lpstr>Floating Point Errors</vt:lpstr>
      <vt:lpstr>ASCII Values</vt:lpstr>
      <vt:lpstr>ASCII Values</vt:lpstr>
      <vt:lpstr>PowerPoint Presentation</vt:lpstr>
      <vt:lpstr>PowerPoint Presentation</vt:lpstr>
      <vt:lpstr>Comparing Strings</vt:lpstr>
      <vt:lpstr>More on Comparing Strings</vt:lpstr>
      <vt:lpstr>Rules for Comparisons</vt:lpstr>
      <vt:lpstr>ASCII Characters to ASCII Values</vt:lpstr>
      <vt:lpstr>Using chr() and ord()</vt:lpstr>
      <vt:lpstr>“Short Circuit” Evaluation</vt:lpstr>
      <vt:lpstr>Review: Complex Expressions</vt:lpstr>
      <vt:lpstr>Short Circuit Evaluation</vt:lpstr>
      <vt:lpstr>Short Circuiting – and</vt:lpstr>
      <vt:lpstr>Short Circuiting – or</vt:lpstr>
      <vt:lpstr>Causing Errors</vt:lpstr>
      <vt:lpstr>Programming Languages</vt:lpstr>
      <vt:lpstr>“Levels” of Languages</vt:lpstr>
      <vt:lpstr>Compilation vs Interpretation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359</cp:revision>
  <dcterms:created xsi:type="dcterms:W3CDTF">2014-05-05T14:25:42Z</dcterms:created>
  <dcterms:modified xsi:type="dcterms:W3CDTF">2017-04-27T04:27:32Z</dcterms:modified>
</cp:coreProperties>
</file>